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73" r:id="rId4"/>
    <p:sldId id="271" r:id="rId5"/>
    <p:sldId id="272" r:id="rId6"/>
    <p:sldId id="267" r:id="rId7"/>
    <p:sldId id="269" r:id="rId8"/>
    <p:sldId id="268" r:id="rId9"/>
    <p:sldId id="266" r:id="rId10"/>
    <p:sldId id="259" r:id="rId11"/>
    <p:sldId id="261" r:id="rId12"/>
    <p:sldId id="260" r:id="rId13"/>
    <p:sldId id="274" r:id="rId14"/>
    <p:sldId id="262" r:id="rId15"/>
    <p:sldId id="263" r:id="rId16"/>
    <p:sldId id="265" r:id="rId17"/>
    <p:sldId id="264" r:id="rId18"/>
    <p:sldId id="270" r:id="rId19"/>
    <p:sldId id="258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4660"/>
  </p:normalViewPr>
  <p:slideViewPr>
    <p:cSldViewPr snapToGrid="0">
      <p:cViewPr varScale="1">
        <p:scale>
          <a:sx n="94" d="100"/>
          <a:sy n="94" d="100"/>
        </p:scale>
        <p:origin x="7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3237D6-77DA-4D1E-959B-D4E8D5769204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D7452-14ED-4038-A67E-ADF33B3693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8125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Reduce</a:t>
            </a:r>
            <a:r>
              <a:rPr lang="de-DE" dirty="0"/>
              <a:t> </a:t>
            </a:r>
            <a:r>
              <a:rPr lang="de-DE" dirty="0" err="1"/>
              <a:t>complexity</a:t>
            </a:r>
            <a:r>
              <a:rPr lang="de-DE" dirty="0"/>
              <a:t>: Not </a:t>
            </a:r>
            <a:r>
              <a:rPr lang="de-DE" dirty="0" err="1"/>
              <a:t>searching</a:t>
            </a:r>
            <a:r>
              <a:rPr lang="de-DE" dirty="0"/>
              <a:t> for </a:t>
            </a:r>
            <a:r>
              <a:rPr lang="de-DE" dirty="0" err="1"/>
              <a:t>optimum</a:t>
            </a:r>
            <a:r>
              <a:rPr lang="de-DE" dirty="0"/>
              <a:t> for all x, but for </a:t>
            </a:r>
            <a:r>
              <a:rPr lang="de-DE" dirty="0" err="1"/>
              <a:t>defined</a:t>
            </a:r>
            <a:r>
              <a:rPr lang="de-DE" dirty="0"/>
              <a:t> initial </a:t>
            </a:r>
            <a:r>
              <a:rPr lang="de-DE" dirty="0" err="1"/>
              <a:t>configuration</a:t>
            </a:r>
            <a:r>
              <a:rPr lang="de-DE" dirty="0"/>
              <a:t> x0 (</a:t>
            </a:r>
            <a:r>
              <a:rPr lang="de-DE" dirty="0" err="1"/>
              <a:t>reduce</a:t>
            </a:r>
            <a:r>
              <a:rPr lang="de-DE" dirty="0"/>
              <a:t> </a:t>
            </a:r>
            <a:r>
              <a:rPr lang="de-DE" dirty="0" err="1"/>
              <a:t>complexity</a:t>
            </a:r>
            <a:r>
              <a:rPr lang="de-DE" dirty="0"/>
              <a:t>)</a:t>
            </a:r>
          </a:p>
          <a:p>
            <a:r>
              <a:rPr lang="de-DE" dirty="0"/>
              <a:t>Control u=(</a:t>
            </a:r>
            <a:r>
              <a:rPr lang="de-DE" dirty="0" err="1"/>
              <a:t>tau,lambda</a:t>
            </a:r>
            <a:r>
              <a:rPr lang="de-DE" dirty="0"/>
              <a:t>): Input </a:t>
            </a:r>
            <a:r>
              <a:rPr lang="de-DE" dirty="0" err="1"/>
              <a:t>torques+contact</a:t>
            </a:r>
            <a:r>
              <a:rPr lang="de-DE" dirty="0"/>
              <a:t> </a:t>
            </a:r>
            <a:r>
              <a:rPr lang="de-DE" dirty="0" err="1"/>
              <a:t>forces</a:t>
            </a:r>
            <a:endParaRPr lang="de-DE" dirty="0"/>
          </a:p>
          <a:p>
            <a:r>
              <a:rPr lang="de-DE" dirty="0" err="1"/>
              <a:t>Subject</a:t>
            </a:r>
            <a:r>
              <a:rPr lang="de-DE" dirty="0"/>
              <a:t> to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dynamics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D7452-14ED-4038-A67E-ADF33B36930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7248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1. URDF, SRDF, </a:t>
            </a:r>
            <a:r>
              <a:rPr lang="de-DE" dirty="0" err="1"/>
              <a:t>Meshes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D7452-14ED-4038-A67E-ADF33B36930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9048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Model: Serial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the RH5 </a:t>
            </a:r>
            <a:r>
              <a:rPr lang="de-DE" dirty="0" err="1"/>
              <a:t>legs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D7452-14ED-4038-A67E-ADF33B36930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6559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C12389-699C-4FD6-8AFF-D8AEBAC7C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1AD0EA3-9682-4B43-B43C-6B30A6ACE2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6D9E52-0E84-4DA2-B241-E689C71B5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491E483-0B21-40D3-8DE7-6A766F17D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FB8A12-C08E-4081-9D52-0387A81CC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3083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9467C4-D32F-4D0C-ADB7-5B6F6913B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40DB07F-E835-40C7-81DE-8B08995DEA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906D76-5AF8-4942-8D44-B784AEB17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E910D8-074D-473B-AA88-2AABD3518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59C60A-BCC0-44A2-AEFB-7F56E56C9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8650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8810299-08F4-4D96-A6FD-CED978CA23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B6B9DC5-D0CB-452E-9A76-B91F1732F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19008E-99DB-4119-BE97-5882F4D57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761458-C3B5-4EA1-BBF8-1C30CC8BD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571F4E-22F2-4009-8618-7B72D68D9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46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26576B-FC17-47C8-AD67-27A7BC7C9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E4F751-E8C2-492F-928F-9DB36FC17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FAAAB6-3666-4539-A486-2A538A8C3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AF7BC1-500D-4C68-8D3E-A940084BA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71D84D-B7FD-4784-A51F-202DB9233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5940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5E1D4D-B4E0-4B42-92B0-87B3AD653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0EC18D3-9BB8-46F7-A3B2-2794751D9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9F9F8D-46A7-47D2-8B47-D33C09B9A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0DF173-B428-4E41-AFB0-C79248A12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A607E5-4E1E-4206-9564-036DFC631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8578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814BF9-7169-41A3-86D3-C21250659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162E0C-EB2D-4E7F-8DFD-19889D1DAD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AB3A873-FDDE-45A4-BAC2-1B979DE605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A5CEF2B-5181-43EF-8412-93D32B6A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7CBB142-AABE-4F54-A081-CCF62799B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7D9E9AC-C774-4893-BEDB-AA8EB5E0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9396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8098AD-0922-4784-9141-3F23187BF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82E3009-A8D4-4F1D-B792-18208FB773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97AB50B-DC93-49C3-9E83-B94782FBD4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5275F7D-7DEB-417D-9C8A-04FDC89820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F0BFA1B-E127-475F-BA8F-5191BF21A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33A8F43-60F1-48D2-924D-A326E4C3D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913D667-36F6-4C32-B526-4F5CA514B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6B4C8D4-FB67-4474-B70E-84DD82D56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657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31C91A-CAB4-46A8-8F0F-FE6138EB0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CCB396B-3B80-471C-B8E8-B02979DDF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0EFB87-4BB3-40C3-9AC5-CC738E8AE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BC228C0-5E08-46AA-9885-F616B2D08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256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0E531FB-B7E0-4606-B67B-E1A6EC7DA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BBAE90F-94D2-491B-90A3-86132FC2E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66EB4C-EFC7-4870-A48F-E4BC2625A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434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D98EE8-CB42-48C9-9F92-3DE8D9572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220710-77A6-4F1A-A5FE-F2BC4B76F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1660039-FA2C-4632-B9C8-F6A4DCDA7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E84FEF6-E0E3-449B-B6B4-BB47BE424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52FDEE3-E2E7-4E0A-962C-42D757ED7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5DD3389-0439-48C4-BA78-CE11C4E86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4076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17533-544D-4121-900B-E8A06EFD5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ABEC0CA-BA29-4828-AD7B-F8C0D144CC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1732002-92F5-4BEF-B978-B59FC529B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040DD0F-50B9-4893-B26D-8F420CB5E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30698E8-8C88-4C33-94C4-D3B76292B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0342B49-39D8-4C6E-B14F-D89D09E7E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4107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A1DA8C4-4132-4F6E-819F-5E312C411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C56A1C8-B60F-4326-B425-3D0CE940B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E034F0-0CB1-4F9E-8B0A-E6EB13772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A4CE7-1C95-4250-B61F-2B6E25619BB9}" type="datetimeFigureOut">
              <a:rPr lang="de-DE" smtClean="0"/>
              <a:t>17.03.2020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1C73A1-C319-40D9-8794-E62700DB81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AEA0BB-EECD-42D3-9922-010B43CCC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E1486-5D20-41D1-8282-1111FA307D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123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video" Target="../media/media3.mp4"/><Relationship Id="rId7" Type="http://schemas.openxmlformats.org/officeDocument/2006/relationships/image" Target="../media/image4.emf"/><Relationship Id="rId2" Type="http://schemas.microsoft.com/office/2007/relationships/media" Target="../media/media3.mp4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10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3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video" Target="../media/media7.mp4"/><Relationship Id="rId5" Type="http://schemas.microsoft.com/office/2007/relationships/media" Target="../media/media7.mp4"/><Relationship Id="rId10" Type="http://schemas.openxmlformats.org/officeDocument/2006/relationships/image" Target="../media/image12.png"/><Relationship Id="rId4" Type="http://schemas.openxmlformats.org/officeDocument/2006/relationships/video" Target="../media/media3.mp4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lesser/crocoddyl/tree/devel/examples" TargetMode="External"/><Relationship Id="rId2" Type="http://schemas.openxmlformats.org/officeDocument/2006/relationships/hyperlink" Target="https://github.com/julesser/oc-framework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al.archives-ouvertes.fr/hal-02383130/document" TargetMode="External"/><Relationship Id="rId5" Type="http://schemas.openxmlformats.org/officeDocument/2006/relationships/hyperlink" Target="https://www.youtube.com/watch?v=wHy8YAHwj-M&amp;feature=youtu.be&amp;t=26" TargetMode="External"/><Relationship Id="rId4" Type="http://schemas.openxmlformats.org/officeDocument/2006/relationships/hyperlink" Target="https://git.hb.dfki.de/jesser/abstract-ur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86F553-5510-4301-BBE6-900C30E414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34123"/>
            <a:ext cx="9144000" cy="2387600"/>
          </a:xfrm>
        </p:spPr>
        <p:txBody>
          <a:bodyPr>
            <a:normAutofit/>
          </a:bodyPr>
          <a:lstStyle/>
          <a:p>
            <a:r>
              <a:rPr lang="de-DE" sz="5400" dirty="0"/>
              <a:t>A </a:t>
            </a:r>
            <a:r>
              <a:rPr lang="de-DE" sz="5400" dirty="0" err="1"/>
              <a:t>Practical</a:t>
            </a:r>
            <a:r>
              <a:rPr lang="de-DE" sz="5400" dirty="0"/>
              <a:t> Introduction to </a:t>
            </a:r>
            <a:r>
              <a:rPr lang="de-DE" sz="5400" dirty="0" err="1"/>
              <a:t>Crocoddyl</a:t>
            </a:r>
            <a:endParaRPr lang="de-DE" sz="5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E5C2EEE-F654-4DCC-8BA4-0351FFB78E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120" y="5956776"/>
            <a:ext cx="9144000" cy="401002"/>
          </a:xfrm>
        </p:spPr>
        <p:txBody>
          <a:bodyPr>
            <a:normAutofit lnSpcReduction="10000"/>
          </a:bodyPr>
          <a:lstStyle/>
          <a:p>
            <a:r>
              <a:rPr lang="de-DE" dirty="0"/>
              <a:t>17.03.2020 						Julian Eßer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6F277CA4-3C0B-413E-BCE0-1F7D6D4593C8}"/>
              </a:ext>
            </a:extLst>
          </p:cNvPr>
          <p:cNvSpPr txBox="1">
            <a:spLocks/>
          </p:cNvSpPr>
          <p:nvPr/>
        </p:nvSpPr>
        <p:spPr>
          <a:xfrm>
            <a:off x="1676400" y="3657599"/>
            <a:ext cx="9144000" cy="10360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123277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B2A41F-0F93-4A62-A7DF-84D6227FD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Preliminary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RH5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A64D5B-4C9B-4F8D-8708-996274385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Integrating</a:t>
            </a:r>
            <a:r>
              <a:rPr lang="de-DE" dirty="0"/>
              <a:t> a simple </a:t>
            </a:r>
            <a:r>
              <a:rPr lang="de-DE" dirty="0" err="1"/>
              <a:t>model</a:t>
            </a:r>
            <a:endParaRPr lang="de-DE" dirty="0"/>
          </a:p>
          <a:p>
            <a:r>
              <a:rPr lang="de-DE" dirty="0"/>
              <a:t>Performing a </a:t>
            </a:r>
            <a:r>
              <a:rPr lang="de-DE" dirty="0" err="1"/>
              <a:t>full</a:t>
            </a:r>
            <a:r>
              <a:rPr lang="de-DE" dirty="0"/>
              <a:t> </a:t>
            </a:r>
            <a:r>
              <a:rPr lang="de-DE" dirty="0" err="1"/>
              <a:t>gait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C71AF337-D93B-4A57-9E79-BD92CD42E7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3458106"/>
              </p:ext>
            </p:extLst>
          </p:nvPr>
        </p:nvGraphicFramePr>
        <p:xfrm>
          <a:off x="9133840" y="12119"/>
          <a:ext cx="3058160" cy="6845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9" name="Acrobat Document" r:id="rId6" imgW="2914552" imgH="6524625" progId="AcroExch.Document.DC">
                  <p:embed/>
                </p:oleObj>
              </mc:Choice>
              <mc:Fallback>
                <p:oleObj name="Acrobat Document" r:id="rId6" imgW="2914552" imgH="652462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133840" y="12119"/>
                        <a:ext cx="3058160" cy="6845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RH5Gait">
            <a:hlinkClick r:id="" action="ppaction://media"/>
            <a:extLst>
              <a:ext uri="{FF2B5EF4-FFF2-40B4-BE49-F238E27FC236}">
                <a16:creationId xmlns:a16="http://schemas.microsoft.com/office/drawing/2014/main" id="{70441E57-1DCC-4566-B1D5-382C6176A64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09920" y="1895486"/>
            <a:ext cx="6243320" cy="479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849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26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924BE-DAD0-46AC-8BC5-E28B4D71B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RH5 Analysis: </a:t>
            </a:r>
            <a:r>
              <a:rPr lang="de-DE" dirty="0" err="1"/>
              <a:t>Bounded</a:t>
            </a:r>
            <a:r>
              <a:rPr lang="de-DE" dirty="0"/>
              <a:t> Input Torques</a:t>
            </a:r>
          </a:p>
        </p:txBody>
      </p:sp>
      <p:pic>
        <p:nvPicPr>
          <p:cNvPr id="6" name="Inhaltsplatzhalter 5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611A0E4D-C76B-483E-9948-99BE1E038A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006" y="2017712"/>
            <a:ext cx="6744994" cy="3600000"/>
          </a:xfrm>
        </p:spPr>
      </p:pic>
      <p:pic>
        <p:nvPicPr>
          <p:cNvPr id="8" name="Grafik 7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E55096FE-166A-45FB-9F19-F261CEB08A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017712"/>
            <a:ext cx="6084507" cy="3600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628B57D-4D86-466E-9233-E45CE6AA2411}"/>
              </a:ext>
            </a:extLst>
          </p:cNvPr>
          <p:cNvSpPr txBox="1"/>
          <p:nvPr/>
        </p:nvSpPr>
        <p:spPr>
          <a:xfrm>
            <a:off x="2001520" y="5760070"/>
            <a:ext cx="174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URDF </a:t>
            </a:r>
            <a:r>
              <a:rPr lang="de-DE" dirty="0" err="1"/>
              <a:t>joint</a:t>
            </a:r>
            <a:r>
              <a:rPr lang="de-DE" dirty="0"/>
              <a:t> </a:t>
            </a:r>
            <a:r>
              <a:rPr lang="de-DE" dirty="0" err="1"/>
              <a:t>limits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CF2FDDD-B82C-4960-BD1E-28FFBA7E2D1D}"/>
              </a:ext>
            </a:extLst>
          </p:cNvPr>
          <p:cNvSpPr txBox="1"/>
          <p:nvPr/>
        </p:nvSpPr>
        <p:spPr>
          <a:xfrm>
            <a:off x="7401560" y="5760070"/>
            <a:ext cx="332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Joint </a:t>
            </a:r>
            <a:r>
              <a:rPr lang="de-DE" dirty="0" err="1"/>
              <a:t>limits</a:t>
            </a:r>
            <a:r>
              <a:rPr lang="de-DE" dirty="0"/>
              <a:t> </a:t>
            </a:r>
            <a:r>
              <a:rPr lang="de-DE" dirty="0" err="1"/>
              <a:t>reduced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50 </a:t>
            </a:r>
            <a:r>
              <a:rPr lang="de-DE" dirty="0" err="1"/>
              <a:t>percent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1011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924BE-DAD0-46AC-8BC5-E28B4D71B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RH5 Analysis: </a:t>
            </a:r>
            <a:r>
              <a:rPr lang="de-DE" dirty="0" err="1"/>
              <a:t>Varying</a:t>
            </a:r>
            <a:r>
              <a:rPr lang="de-DE" dirty="0"/>
              <a:t> </a:t>
            </a:r>
            <a:r>
              <a:rPr lang="de-DE" dirty="0" err="1"/>
              <a:t>Gait</a:t>
            </a:r>
            <a:r>
              <a:rPr lang="de-DE" dirty="0"/>
              <a:t> </a:t>
            </a:r>
            <a:r>
              <a:rPr lang="de-DE" dirty="0" err="1"/>
              <a:t>Phases</a:t>
            </a:r>
            <a:endParaRPr lang="de-DE" dirty="0"/>
          </a:p>
        </p:txBody>
      </p:sp>
      <p:pic>
        <p:nvPicPr>
          <p:cNvPr id="19" name="Inhaltsplatzhalter 18" descr="Ein Bild, das Text enthält.&#10;&#10;Automatisch generierte Beschreibung">
            <a:extLst>
              <a:ext uri="{FF2B5EF4-FFF2-40B4-BE49-F238E27FC236}">
                <a16:creationId xmlns:a16="http://schemas.microsoft.com/office/drawing/2014/main" id="{836179E3-6B1E-45BA-8BB6-E8BB6000E9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1025"/>
            <a:ext cx="7270540" cy="4351338"/>
          </a:xfrm>
        </p:spPr>
      </p:pic>
      <p:pic>
        <p:nvPicPr>
          <p:cNvPr id="20" name="RH5ChangingGait">
            <a:hlinkClick r:id="" action="ppaction://media"/>
            <a:extLst>
              <a:ext uri="{FF2B5EF4-FFF2-40B4-BE49-F238E27FC236}">
                <a16:creationId xmlns:a16="http://schemas.microsoft.com/office/drawing/2014/main" id="{D82E2C80-B563-47D5-A160-E0883F9F9B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00214" y="2305778"/>
            <a:ext cx="4807585" cy="3579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6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6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924BE-DAD0-46AC-8BC5-E28B4D71B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RH5 Analysis: </a:t>
            </a:r>
            <a:r>
              <a:rPr lang="de-DE" dirty="0" err="1"/>
              <a:t>Talos</a:t>
            </a:r>
            <a:r>
              <a:rPr lang="de-DE" dirty="0"/>
              <a:t> vs. RH5</a:t>
            </a:r>
          </a:p>
        </p:txBody>
      </p:sp>
      <p:pic>
        <p:nvPicPr>
          <p:cNvPr id="20" name="RH5ChangingGait">
            <a:hlinkClick r:id="" action="ppaction://media"/>
            <a:extLst>
              <a:ext uri="{FF2B5EF4-FFF2-40B4-BE49-F238E27FC236}">
                <a16:creationId xmlns:a16="http://schemas.microsoft.com/office/drawing/2014/main" id="{D82E2C80-B563-47D5-A160-E0883F9F9B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00214" y="2305778"/>
            <a:ext cx="4807585" cy="3579561"/>
          </a:xfrm>
          <a:prstGeom prst="rect">
            <a:avLst/>
          </a:prstGeom>
        </p:spPr>
      </p:pic>
      <p:pic>
        <p:nvPicPr>
          <p:cNvPr id="5" name="TalosWalkingGaitChangingFun">
            <a:hlinkClick r:id="" action="ppaction://media"/>
            <a:extLst>
              <a:ext uri="{FF2B5EF4-FFF2-40B4-BE49-F238E27FC236}">
                <a16:creationId xmlns:a16="http://schemas.microsoft.com/office/drawing/2014/main" id="{986EF009-5C74-4FF5-ABA4-EABD079B8AB5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" y="2155825"/>
            <a:ext cx="4661971" cy="3578400"/>
          </a:xfrm>
        </p:spPr>
      </p:pic>
    </p:spTree>
    <p:extLst>
      <p:ext uri="{BB962C8B-B14F-4D97-AF65-F5344CB8AC3E}">
        <p14:creationId xmlns:p14="http://schemas.microsoft.com/office/powerpoint/2010/main" val="387540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6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6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924BE-DAD0-46AC-8BC5-E28B4D71B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RH5 Analysis: </a:t>
            </a:r>
            <a:r>
              <a:rPr lang="de-DE" dirty="0" err="1"/>
              <a:t>Init</a:t>
            </a:r>
            <a:r>
              <a:rPr lang="de-DE" dirty="0"/>
              <a:t> Pose </a:t>
            </a:r>
            <a:r>
              <a:rPr lang="de-DE" dirty="0" err="1"/>
              <a:t>Variants</a:t>
            </a:r>
            <a:endParaRPr lang="de-DE" dirty="0"/>
          </a:p>
        </p:txBody>
      </p:sp>
      <p:pic>
        <p:nvPicPr>
          <p:cNvPr id="5" name="RH5GaitInitNearZeroConfig">
            <a:hlinkClick r:id="" action="ppaction://media"/>
            <a:extLst>
              <a:ext uri="{FF2B5EF4-FFF2-40B4-BE49-F238E27FC236}">
                <a16:creationId xmlns:a16="http://schemas.microsoft.com/office/drawing/2014/main" id="{0C587949-28F8-465C-BB37-C264AF4B14B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432776" y="2113279"/>
            <a:ext cx="3751039" cy="2880000"/>
          </a:xfrm>
        </p:spPr>
      </p:pic>
      <p:pic>
        <p:nvPicPr>
          <p:cNvPr id="7" name="RH5Gait">
            <a:hlinkClick r:id="" action="ppaction://media"/>
            <a:extLst>
              <a:ext uri="{FF2B5EF4-FFF2-40B4-BE49-F238E27FC236}">
                <a16:creationId xmlns:a16="http://schemas.microsoft.com/office/drawing/2014/main" id="{EAD788F1-9ED1-476C-AE6F-BEF2785A756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2113279"/>
            <a:ext cx="3751173" cy="2880000"/>
          </a:xfrm>
          <a:prstGeom prst="rect">
            <a:avLst/>
          </a:prstGeom>
        </p:spPr>
      </p:pic>
      <p:pic>
        <p:nvPicPr>
          <p:cNvPr id="6" name="RH5GaitInitZeroConfig">
            <a:hlinkClick r:id="" action="ppaction://media"/>
            <a:extLst>
              <a:ext uri="{FF2B5EF4-FFF2-40B4-BE49-F238E27FC236}">
                <a16:creationId xmlns:a16="http://schemas.microsoft.com/office/drawing/2014/main" id="{B797C9F8-A90D-4BDE-8FB9-14B05DCA79DF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/>
          <a:srcRect t="9172"/>
          <a:stretch/>
        </p:blipFill>
        <p:spPr>
          <a:xfrm>
            <a:off x="8529482" y="2113279"/>
            <a:ext cx="3662518" cy="28800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85A68DD-06F7-42B8-8CAC-FE5D9B10E516}"/>
              </a:ext>
            </a:extLst>
          </p:cNvPr>
          <p:cNvSpPr txBox="1"/>
          <p:nvPr/>
        </p:nvSpPr>
        <p:spPr>
          <a:xfrm>
            <a:off x="987362" y="5119990"/>
            <a:ext cx="178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„</a:t>
            </a:r>
            <a:r>
              <a:rPr lang="de-DE" dirty="0" err="1"/>
              <a:t>Sitting</a:t>
            </a:r>
            <a:r>
              <a:rPr lang="de-DE" dirty="0"/>
              <a:t>“ </a:t>
            </a:r>
            <a:r>
              <a:rPr lang="de-DE" dirty="0" err="1"/>
              <a:t>position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6C207A6-6D4F-40D8-80A0-5C5CCBA764EC}"/>
              </a:ext>
            </a:extLst>
          </p:cNvPr>
          <p:cNvSpPr txBox="1"/>
          <p:nvPr/>
        </p:nvSpPr>
        <p:spPr>
          <a:xfrm>
            <a:off x="4943081" y="5102592"/>
            <a:ext cx="2730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Init</a:t>
            </a:r>
            <a:r>
              <a:rPr lang="de-DE" dirty="0"/>
              <a:t> </a:t>
            </a:r>
            <a:r>
              <a:rPr lang="de-DE" dirty="0" err="1"/>
              <a:t>near</a:t>
            </a:r>
            <a:r>
              <a:rPr lang="de-DE" dirty="0"/>
              <a:t> </a:t>
            </a:r>
            <a:r>
              <a:rPr lang="de-DE" dirty="0" err="1"/>
              <a:t>zero</a:t>
            </a:r>
            <a:r>
              <a:rPr lang="de-DE" dirty="0"/>
              <a:t> </a:t>
            </a:r>
            <a:r>
              <a:rPr lang="de-DE" dirty="0" err="1"/>
              <a:t>configuration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ABC86DB-5F41-4D35-9B84-C234F8E2C12D}"/>
              </a:ext>
            </a:extLst>
          </p:cNvPr>
          <p:cNvSpPr txBox="1"/>
          <p:nvPr/>
        </p:nvSpPr>
        <p:spPr>
          <a:xfrm>
            <a:off x="9163495" y="5102592"/>
            <a:ext cx="2487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Init</a:t>
            </a:r>
            <a:r>
              <a:rPr lang="de-DE" dirty="0"/>
              <a:t> at </a:t>
            </a:r>
            <a:r>
              <a:rPr lang="de-DE" dirty="0" err="1"/>
              <a:t>zero</a:t>
            </a:r>
            <a:r>
              <a:rPr lang="de-DE" dirty="0"/>
              <a:t> </a:t>
            </a:r>
            <a:r>
              <a:rPr lang="de-DE" dirty="0" err="1"/>
              <a:t>configuration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3673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3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70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924BE-DAD0-46AC-8BC5-E28B4D71B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RH5 Analysis: State </a:t>
            </a:r>
            <a:r>
              <a:rPr lang="de-DE" dirty="0" err="1"/>
              <a:t>Periodicity</a:t>
            </a:r>
            <a:endParaRPr lang="de-DE" dirty="0"/>
          </a:p>
        </p:txBody>
      </p:sp>
      <p:pic>
        <p:nvPicPr>
          <p:cNvPr id="8" name="Grafik 7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E55096FE-166A-45FB-9F19-F261CEB08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9428"/>
            <a:ext cx="6314440" cy="3736044"/>
          </a:xfrm>
          <a:prstGeom prst="rect">
            <a:avLst/>
          </a:prstGeom>
        </p:spPr>
      </p:pic>
      <p:pic>
        <p:nvPicPr>
          <p:cNvPr id="7" name="Grafik 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EC4BB8D1-C57E-46C6-9F3D-4A3A4026E6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562" y="1744509"/>
            <a:ext cx="6314442" cy="3736044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3BC16DA-58BE-4A2A-937F-C4F38CCCC9F9}"/>
              </a:ext>
            </a:extLst>
          </p:cNvPr>
          <p:cNvSpPr txBox="1"/>
          <p:nvPr/>
        </p:nvSpPr>
        <p:spPr>
          <a:xfrm>
            <a:off x="6575362" y="5419800"/>
            <a:ext cx="345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Approach</a:t>
            </a:r>
            <a:r>
              <a:rPr lang="de-DE" dirty="0"/>
              <a:t>: </a:t>
            </a:r>
            <a:r>
              <a:rPr lang="de-DE" dirty="0" err="1"/>
              <a:t>Penalize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variations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DC8CAF1-D438-470A-8F4C-986895168AA6}"/>
              </a:ext>
            </a:extLst>
          </p:cNvPr>
          <p:cNvSpPr txBox="1"/>
          <p:nvPr/>
        </p:nvSpPr>
        <p:spPr>
          <a:xfrm>
            <a:off x="6575362" y="5866750"/>
            <a:ext cx="4035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Next </a:t>
            </a:r>
            <a:r>
              <a:rPr lang="de-DE" b="1" dirty="0" err="1"/>
              <a:t>idea</a:t>
            </a:r>
            <a:r>
              <a:rPr lang="de-DE" dirty="0"/>
              <a:t>: </a:t>
            </a:r>
            <a:r>
              <a:rPr lang="de-DE" dirty="0" err="1"/>
              <a:t>Eq-constrain</a:t>
            </a:r>
            <a:r>
              <a:rPr lang="de-DE" dirty="0"/>
              <a:t> for terminal </a:t>
            </a:r>
            <a:r>
              <a:rPr lang="de-DE" dirty="0" err="1"/>
              <a:t>state</a:t>
            </a:r>
            <a:endParaRPr lang="de-DE" dirty="0"/>
          </a:p>
        </p:txBody>
      </p:sp>
      <p:pic>
        <p:nvPicPr>
          <p:cNvPr id="14" name="Grafik 13" descr="Ein Bild, das Text, Karte, Foto, Tisch enthält.&#10;&#10;Automatisch generierte Beschreibung">
            <a:extLst>
              <a:ext uri="{FF2B5EF4-FFF2-40B4-BE49-F238E27FC236}">
                <a16:creationId xmlns:a16="http://schemas.microsoft.com/office/drawing/2014/main" id="{F2AABD01-D2FA-41D8-A699-03EE213ED8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82"/>
          <a:stretch/>
        </p:blipFill>
        <p:spPr>
          <a:xfrm>
            <a:off x="5858509" y="1966641"/>
            <a:ext cx="6314442" cy="350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441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924BE-DAD0-46AC-8BC5-E28B4D71B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RH5 Analysis: </a:t>
            </a:r>
            <a:r>
              <a:rPr lang="de-DE" dirty="0" err="1"/>
              <a:t>Legs</a:t>
            </a:r>
            <a:r>
              <a:rPr lang="de-DE" dirty="0"/>
              <a:t> + Torso</a:t>
            </a:r>
          </a:p>
        </p:txBody>
      </p:sp>
      <p:pic>
        <p:nvPicPr>
          <p:cNvPr id="6" name="Grafik 5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83B8A05E-CC32-41E0-BC2A-3BD6756A5D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1783080"/>
            <a:ext cx="7301409" cy="4320000"/>
          </a:xfrm>
          <a:prstGeom prst="rect">
            <a:avLst/>
          </a:prstGeom>
        </p:spPr>
      </p:pic>
      <p:pic>
        <p:nvPicPr>
          <p:cNvPr id="7" name="RH5TorsoGait">
            <a:hlinkClick r:id="" action="ppaction://media"/>
            <a:extLst>
              <a:ext uri="{FF2B5EF4-FFF2-40B4-BE49-F238E27FC236}">
                <a16:creationId xmlns:a16="http://schemas.microsoft.com/office/drawing/2014/main" id="{5E046436-4AE5-4E81-B6E5-26BBA2B7F1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10623"/>
          <a:stretch/>
        </p:blipFill>
        <p:spPr>
          <a:xfrm>
            <a:off x="7266023" y="2296160"/>
            <a:ext cx="4341777" cy="335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224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5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924BE-DAD0-46AC-8BC5-E28B4D71B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RH5 Analysis: </a:t>
            </a:r>
            <a:r>
              <a:rPr lang="de-DE" dirty="0" err="1"/>
              <a:t>Stabilizing</a:t>
            </a:r>
            <a:r>
              <a:rPr lang="de-DE" dirty="0"/>
              <a:t> the Torso</a:t>
            </a:r>
          </a:p>
        </p:txBody>
      </p:sp>
      <p:pic>
        <p:nvPicPr>
          <p:cNvPr id="3" name="RH5TorsoGaitFixedFalling">
            <a:hlinkClick r:id="" action="ppaction://media"/>
            <a:extLst>
              <a:ext uri="{FF2B5EF4-FFF2-40B4-BE49-F238E27FC236}">
                <a16:creationId xmlns:a16="http://schemas.microsoft.com/office/drawing/2014/main" id="{138DF5DC-785B-46F7-83EC-9D0C19F6B2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9356"/>
          <a:stretch/>
        </p:blipFill>
        <p:spPr>
          <a:xfrm>
            <a:off x="7198360" y="2220114"/>
            <a:ext cx="4358639" cy="3397092"/>
          </a:xfrm>
          <a:prstGeom prst="rect">
            <a:avLst/>
          </a:prstGeom>
        </p:spPr>
      </p:pic>
      <p:pic>
        <p:nvPicPr>
          <p:cNvPr id="5" name="Grafik 4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EACAC9FC-B1B9-47AA-AFC0-CE7F08C6AA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46" y="1772920"/>
            <a:ext cx="7301408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84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4AE180-F6E8-4FE0-AF9C-A2FE34E05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Lessons</a:t>
            </a:r>
            <a:r>
              <a:rPr lang="de-DE" dirty="0"/>
              <a:t> </a:t>
            </a:r>
            <a:r>
              <a:rPr lang="de-DE" dirty="0" err="1"/>
              <a:t>Learned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2F9E4A-C2CA-46BA-A401-B64C4D94E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Crocoddyl</a:t>
            </a:r>
            <a:endParaRPr lang="de-DE" dirty="0"/>
          </a:p>
          <a:p>
            <a:pPr lvl="1"/>
            <a:r>
              <a:rPr lang="de-DE" dirty="0"/>
              <a:t>Installation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robotpkg</a:t>
            </a:r>
            <a:r>
              <a:rPr lang="de-DE" dirty="0"/>
              <a:t> </a:t>
            </a:r>
            <a:r>
              <a:rPr lang="de-DE" dirty="0" err="1"/>
              <a:t>manager</a:t>
            </a:r>
            <a:r>
              <a:rPr lang="de-DE" dirty="0"/>
              <a:t> (not </a:t>
            </a:r>
            <a:r>
              <a:rPr lang="de-DE" dirty="0" err="1"/>
              <a:t>from</a:t>
            </a:r>
            <a:r>
              <a:rPr lang="de-DE" dirty="0"/>
              <a:t> source)</a:t>
            </a:r>
          </a:p>
          <a:p>
            <a:pPr lvl="1"/>
            <a:r>
              <a:rPr lang="de-DE" dirty="0"/>
              <a:t>Still </a:t>
            </a:r>
            <a:r>
              <a:rPr lang="de-DE" dirty="0" err="1"/>
              <a:t>under</a:t>
            </a:r>
            <a:r>
              <a:rPr lang="de-DE" dirty="0"/>
              <a:t> </a:t>
            </a:r>
            <a:r>
              <a:rPr lang="de-DE" dirty="0" err="1"/>
              <a:t>development</a:t>
            </a:r>
            <a:endParaRPr lang="de-DE" dirty="0"/>
          </a:p>
          <a:p>
            <a:r>
              <a:rPr lang="de-DE" dirty="0" err="1"/>
              <a:t>With</a:t>
            </a:r>
            <a:r>
              <a:rPr lang="de-DE" dirty="0"/>
              <a:t> RH5</a:t>
            </a:r>
          </a:p>
          <a:p>
            <a:pPr lvl="1"/>
            <a:r>
              <a:rPr lang="de-DE" dirty="0"/>
              <a:t>Basic </a:t>
            </a:r>
            <a:r>
              <a:rPr lang="de-DE" dirty="0" err="1"/>
              <a:t>walking</a:t>
            </a:r>
            <a:r>
              <a:rPr lang="de-DE" dirty="0"/>
              <a:t> </a:t>
            </a:r>
            <a:r>
              <a:rPr lang="de-DE" dirty="0" err="1"/>
              <a:t>patterns</a:t>
            </a:r>
            <a:r>
              <a:rPr lang="de-DE" dirty="0"/>
              <a:t> </a:t>
            </a:r>
            <a:r>
              <a:rPr lang="de-DE" dirty="0" err="1"/>
              <a:t>worked</a:t>
            </a:r>
            <a:endParaRPr lang="de-DE" dirty="0"/>
          </a:p>
          <a:p>
            <a:pPr lvl="1"/>
            <a:r>
              <a:rPr lang="de-DE" dirty="0"/>
              <a:t>Range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motion</a:t>
            </a:r>
            <a:r>
              <a:rPr lang="de-DE" dirty="0"/>
              <a:t> </a:t>
            </a:r>
            <a:r>
              <a:rPr lang="de-DE" dirty="0" err="1"/>
              <a:t>seems</a:t>
            </a:r>
            <a:r>
              <a:rPr lang="de-DE" dirty="0"/>
              <a:t> </a:t>
            </a:r>
            <a:r>
              <a:rPr lang="de-DE" dirty="0" err="1"/>
              <a:t>useful</a:t>
            </a:r>
            <a:r>
              <a:rPr lang="de-DE" dirty="0"/>
              <a:t> </a:t>
            </a:r>
          </a:p>
          <a:p>
            <a:pPr lvl="1"/>
            <a:endParaRPr lang="de-DE" dirty="0"/>
          </a:p>
          <a:p>
            <a:r>
              <a:rPr lang="de-DE" dirty="0"/>
              <a:t>Further </a:t>
            </a:r>
            <a:r>
              <a:rPr lang="de-DE" dirty="0" err="1"/>
              <a:t>Investigations</a:t>
            </a:r>
            <a:endParaRPr lang="de-DE" dirty="0"/>
          </a:p>
          <a:p>
            <a:pPr lvl="1"/>
            <a:r>
              <a:rPr lang="de-DE" dirty="0"/>
              <a:t>Real </a:t>
            </a:r>
            <a:r>
              <a:rPr lang="de-DE" dirty="0" err="1"/>
              <a:t>world</a:t>
            </a:r>
            <a:r>
              <a:rPr lang="de-DE" dirty="0"/>
              <a:t>: First (offline </a:t>
            </a:r>
            <a:r>
              <a:rPr lang="de-DE" dirty="0" err="1"/>
              <a:t>computed</a:t>
            </a:r>
            <a:r>
              <a:rPr lang="de-DE" dirty="0"/>
              <a:t>) </a:t>
            </a:r>
            <a:r>
              <a:rPr lang="de-DE" dirty="0" err="1"/>
              <a:t>experiments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Simulation: </a:t>
            </a:r>
            <a:r>
              <a:rPr lang="de-DE" dirty="0" err="1"/>
              <a:t>Towards</a:t>
            </a:r>
            <a:r>
              <a:rPr lang="de-DE" dirty="0"/>
              <a:t>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movements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741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31EA-FC58-454F-82C2-280DAA2B5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Links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8AA2783-2CD5-4C46-8A74-7C840C39B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/>
              <a:t>Project </a:t>
            </a:r>
            <a:r>
              <a:rPr lang="de-DE" dirty="0" err="1"/>
              <a:t>Documentation</a:t>
            </a:r>
            <a:r>
              <a:rPr lang="de-DE" dirty="0"/>
              <a:t>:</a:t>
            </a:r>
          </a:p>
          <a:p>
            <a:pPr marL="0" indent="0">
              <a:buNone/>
            </a:pPr>
            <a:r>
              <a:rPr lang="de-DE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https://github.com/julesser/oc-frameworks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RH5 </a:t>
            </a:r>
            <a:r>
              <a:rPr lang="de-DE" dirty="0" err="1"/>
              <a:t>Results</a:t>
            </a:r>
            <a:r>
              <a:rPr lang="de-DE" dirty="0"/>
              <a:t>:</a:t>
            </a:r>
          </a:p>
          <a:p>
            <a:pPr marL="0" indent="0">
              <a:buNone/>
            </a:pPr>
            <a:r>
              <a:rPr lang="de-DE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https://github.com/julesser/crocoddyl/tree/devel/examples</a:t>
            </a:r>
            <a:endParaRPr lang="de-DE" dirty="0"/>
          </a:p>
          <a:p>
            <a:r>
              <a:rPr lang="de-DE" dirty="0"/>
              <a:t>RH5 Models:</a:t>
            </a:r>
          </a:p>
          <a:p>
            <a:pPr marL="0" indent="0">
              <a:buNone/>
            </a:pPr>
            <a:r>
              <a:rPr lang="de-DE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https://git.hb.dfki.de/jesser/abstract-urdf</a:t>
            </a:r>
            <a:endParaRPr lang="de-DE" dirty="0"/>
          </a:p>
          <a:p>
            <a:r>
              <a:rPr lang="de-DE" dirty="0" err="1"/>
              <a:t>Crocoddyl</a:t>
            </a:r>
            <a:r>
              <a:rPr lang="de-DE" dirty="0"/>
              <a:t> Paper:</a:t>
            </a:r>
            <a:endParaRPr lang="de-DE" dirty="0"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None/>
            </a:pPr>
            <a:r>
              <a:rPr lang="de-DE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https://arxiv.org/pdf/1909.04947.pdf</a:t>
            </a:r>
          </a:p>
          <a:p>
            <a:r>
              <a:rPr lang="de-DE" dirty="0" err="1"/>
              <a:t>Crocoddyl</a:t>
            </a:r>
            <a:r>
              <a:rPr lang="de-DE" dirty="0"/>
              <a:t> Video:</a:t>
            </a:r>
            <a:endParaRPr lang="de-DE" dirty="0"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None/>
            </a:pPr>
            <a:r>
              <a:rPr lang="de-DE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https://www.youtube.com/watch?v=wHy8YAHwj-M</a:t>
            </a:r>
          </a:p>
          <a:p>
            <a:r>
              <a:rPr lang="de-DE" dirty="0" err="1"/>
              <a:t>Bipedal</a:t>
            </a:r>
            <a:r>
              <a:rPr lang="de-DE" dirty="0"/>
              <a:t> Walking </a:t>
            </a:r>
            <a:r>
              <a:rPr lang="de-DE" dirty="0" err="1"/>
              <a:t>with</a:t>
            </a:r>
            <a:r>
              <a:rPr lang="de-DE" dirty="0"/>
              <a:t> the </a:t>
            </a:r>
            <a:r>
              <a:rPr lang="de-DE" dirty="0" err="1"/>
              <a:t>Talos</a:t>
            </a:r>
            <a:r>
              <a:rPr lang="de-DE" dirty="0"/>
              <a:t> Robot:</a:t>
            </a:r>
            <a:endParaRPr lang="de-DE" dirty="0"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None/>
            </a:pPr>
            <a:r>
              <a:rPr lang="de-DE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https://hal.archives-ouvertes.fr/hal-02383130/document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0248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28637A-7A1F-4F27-986F-C9ED08981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B12320-DC9D-4075-90CA-5BC2564A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de-DE" dirty="0"/>
              <a:t>Introduction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de-DE" dirty="0"/>
              <a:t>Workflow &amp; </a:t>
            </a:r>
            <a:r>
              <a:rPr lang="de-DE" dirty="0" err="1"/>
              <a:t>Example</a:t>
            </a:r>
            <a:endParaRPr lang="de-DE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de-DE" dirty="0"/>
              <a:t>Modeling </a:t>
            </a:r>
            <a:r>
              <a:rPr lang="de-DE" dirty="0" err="1"/>
              <a:t>Bipedal</a:t>
            </a:r>
            <a:r>
              <a:rPr lang="de-DE" dirty="0"/>
              <a:t> Walking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de-DE" dirty="0" err="1"/>
              <a:t>Preliminary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RH5				</a:t>
            </a:r>
          </a:p>
        </p:txBody>
      </p:sp>
    </p:spTree>
    <p:extLst>
      <p:ext uri="{BB962C8B-B14F-4D97-AF65-F5344CB8AC3E}">
        <p14:creationId xmlns:p14="http://schemas.microsoft.com/office/powerpoint/2010/main" val="2996503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rocoddyl_An_Efficient_and_Versatile_Framework_for_Multi-Contact_Optimal_Control">
            <a:hlinkClick r:id="" action="ppaction://media"/>
            <a:extLst>
              <a:ext uri="{FF2B5EF4-FFF2-40B4-BE49-F238E27FC236}">
                <a16:creationId xmlns:a16="http://schemas.microsoft.com/office/drawing/2014/main" id="{D3832FAA-435E-46F8-9AAC-EBCC8DC4A535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62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6911" y="1100815"/>
            <a:ext cx="8278177" cy="4656369"/>
          </a:xfrm>
        </p:spPr>
      </p:pic>
    </p:spTree>
    <p:extLst>
      <p:ext uri="{BB962C8B-B14F-4D97-AF65-F5344CB8AC3E}">
        <p14:creationId xmlns:p14="http://schemas.microsoft.com/office/powerpoint/2010/main" val="3099653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6351FA-F58F-4480-AC78-497378C4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E1EAD8-8198-4570-9707-0D454FC4E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Optimal Control </a:t>
            </a:r>
            <a:r>
              <a:rPr lang="de-DE" dirty="0" err="1"/>
              <a:t>library</a:t>
            </a:r>
            <a:r>
              <a:rPr lang="de-DE" dirty="0"/>
              <a:t> for </a:t>
            </a:r>
            <a:r>
              <a:rPr lang="de-DE" dirty="0" err="1"/>
              <a:t>contact</a:t>
            </a:r>
            <a:r>
              <a:rPr lang="de-DE" dirty="0"/>
              <a:t> </a:t>
            </a:r>
            <a:r>
              <a:rPr lang="de-DE" dirty="0" err="1"/>
              <a:t>sequences</a:t>
            </a:r>
            <a:endParaRPr lang="de-DE" dirty="0"/>
          </a:p>
          <a:p>
            <a:r>
              <a:rPr lang="de-DE" dirty="0"/>
              <a:t>Input: Single/multi-shooting </a:t>
            </a:r>
            <a:r>
              <a:rPr lang="de-DE" dirty="0" err="1"/>
              <a:t>problem</a:t>
            </a:r>
            <a:endParaRPr lang="de-DE" dirty="0"/>
          </a:p>
          <a:p>
            <a:r>
              <a:rPr lang="de-DE" dirty="0"/>
              <a:t>Output: Optimal </a:t>
            </a:r>
            <a:r>
              <a:rPr lang="de-DE" dirty="0" err="1"/>
              <a:t>trajectories</a:t>
            </a:r>
            <a:r>
              <a:rPr lang="de-DE" dirty="0"/>
              <a:t> &amp;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policy</a:t>
            </a:r>
            <a:endParaRPr lang="de-DE" dirty="0"/>
          </a:p>
          <a:p>
            <a:r>
              <a:rPr lang="de-DE" dirty="0"/>
              <a:t>DDP </a:t>
            </a:r>
            <a:r>
              <a:rPr lang="de-DE" dirty="0" err="1"/>
              <a:t>based</a:t>
            </a:r>
            <a:r>
              <a:rPr lang="de-DE" dirty="0"/>
              <a:t> optimal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solvers</a:t>
            </a:r>
            <a:r>
              <a:rPr lang="de-DE" dirty="0"/>
              <a:t> </a:t>
            </a:r>
          </a:p>
          <a:p>
            <a:r>
              <a:rPr lang="de-DE" dirty="0"/>
              <a:t>C++ </a:t>
            </a:r>
            <a:r>
              <a:rPr lang="de-DE" dirty="0" err="1"/>
              <a:t>library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python</a:t>
            </a:r>
            <a:r>
              <a:rPr lang="de-DE" dirty="0"/>
              <a:t> </a:t>
            </a:r>
            <a:r>
              <a:rPr lang="de-DE" dirty="0" err="1"/>
              <a:t>bindings</a:t>
            </a:r>
            <a:endParaRPr lang="de-DE" dirty="0"/>
          </a:p>
          <a:p>
            <a:r>
              <a:rPr lang="de-DE" dirty="0" err="1"/>
              <a:t>Dependencies</a:t>
            </a:r>
            <a:r>
              <a:rPr lang="de-DE" dirty="0"/>
              <a:t>: </a:t>
            </a:r>
          </a:p>
          <a:p>
            <a:pPr lvl="1"/>
            <a:r>
              <a:rPr lang="de-DE" dirty="0"/>
              <a:t>Pinocchio (</a:t>
            </a:r>
            <a:r>
              <a:rPr lang="de-DE" dirty="0" err="1"/>
              <a:t>dynamics</a:t>
            </a:r>
            <a:r>
              <a:rPr lang="de-DE" dirty="0"/>
              <a:t> + </a:t>
            </a:r>
            <a:r>
              <a:rPr lang="de-DE" dirty="0" err="1"/>
              <a:t>analytical</a:t>
            </a:r>
            <a:r>
              <a:rPr lang="de-DE" dirty="0"/>
              <a:t> derivatives)</a:t>
            </a:r>
          </a:p>
          <a:p>
            <a:pPr lvl="1"/>
            <a:r>
              <a:rPr lang="de-DE" dirty="0" err="1"/>
              <a:t>Gepetto</a:t>
            </a:r>
            <a:r>
              <a:rPr lang="de-DE" dirty="0"/>
              <a:t> (3D </a:t>
            </a:r>
            <a:r>
              <a:rPr lang="de-DE" dirty="0" err="1"/>
              <a:t>visualization</a:t>
            </a:r>
            <a:r>
              <a:rPr lang="de-DE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7620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6351FA-F58F-4480-AC78-497378C4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E1EAD8-8198-4570-9707-0D454FC4E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360" y="1825625"/>
            <a:ext cx="10515600" cy="4351338"/>
          </a:xfrm>
        </p:spPr>
        <p:txBody>
          <a:bodyPr/>
          <a:lstStyle/>
          <a:p>
            <a:r>
              <a:rPr lang="en-US" dirty="0"/>
              <a:t>Focus on multi-contact optimal control problems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D770D19-4780-4DC2-AD10-C1C1795AA33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683" y="3418844"/>
            <a:ext cx="8023866" cy="1596781"/>
          </a:xfrm>
          <a:prstGeom prst="rect">
            <a:avLst/>
          </a:prstGeom>
        </p:spPr>
      </p:pic>
      <p:sp>
        <p:nvSpPr>
          <p:cNvPr id="8" name="Geschweifte Klammer links 7">
            <a:extLst>
              <a:ext uri="{FF2B5EF4-FFF2-40B4-BE49-F238E27FC236}">
                <a16:creationId xmlns:a16="http://schemas.microsoft.com/office/drawing/2014/main" id="{609B2326-A327-4E92-90F2-70B2548F57D9}"/>
              </a:ext>
            </a:extLst>
          </p:cNvPr>
          <p:cNvSpPr/>
          <p:nvPr/>
        </p:nvSpPr>
        <p:spPr>
          <a:xfrm rot="5400000">
            <a:off x="6283960" y="2318707"/>
            <a:ext cx="167640" cy="1762760"/>
          </a:xfrm>
          <a:prstGeom prst="leftBrace">
            <a:avLst>
              <a:gd name="adj1" fmla="val 0"/>
              <a:gd name="adj2" fmla="val 50000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0" name="Geschweifte Klammer links 9">
            <a:extLst>
              <a:ext uri="{FF2B5EF4-FFF2-40B4-BE49-F238E27FC236}">
                <a16:creationId xmlns:a16="http://schemas.microsoft.com/office/drawing/2014/main" id="{B2B26DD1-7109-4AB4-A840-A19A42A0D81A}"/>
              </a:ext>
            </a:extLst>
          </p:cNvPr>
          <p:cNvSpPr/>
          <p:nvPr/>
        </p:nvSpPr>
        <p:spPr>
          <a:xfrm rot="5400000">
            <a:off x="8492494" y="1993741"/>
            <a:ext cx="167640" cy="2410469"/>
          </a:xfrm>
          <a:prstGeom prst="leftBrace">
            <a:avLst>
              <a:gd name="adj1" fmla="val 0"/>
              <a:gd name="adj2" fmla="val 50000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BE3FBE5-84E5-489F-96E9-AE0108C4AA58}"/>
              </a:ext>
            </a:extLst>
          </p:cNvPr>
          <p:cNvSpPr txBox="1"/>
          <p:nvPr/>
        </p:nvSpPr>
        <p:spPr>
          <a:xfrm>
            <a:off x="5704265" y="2755651"/>
            <a:ext cx="1327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FF0000"/>
                </a:solidFill>
              </a:rPr>
              <a:t>Terminal </a:t>
            </a:r>
            <a:r>
              <a:rPr lang="de-DE" sz="1600" dirty="0" err="1">
                <a:solidFill>
                  <a:srgbClr val="FF0000"/>
                </a:solidFill>
              </a:rPr>
              <a:t>knot</a:t>
            </a:r>
            <a:endParaRPr lang="de-DE" sz="1600" dirty="0">
              <a:solidFill>
                <a:srgbClr val="FF0000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562D3E2-BF4A-4CE5-A3AF-677B49E35902}"/>
              </a:ext>
            </a:extLst>
          </p:cNvPr>
          <p:cNvSpPr txBox="1"/>
          <p:nvPr/>
        </p:nvSpPr>
        <p:spPr>
          <a:xfrm>
            <a:off x="7889267" y="2755651"/>
            <a:ext cx="13740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FF0000"/>
                </a:solidFill>
              </a:rPr>
              <a:t>Running </a:t>
            </a:r>
            <a:r>
              <a:rPr lang="de-DE" sz="1600" dirty="0" err="1">
                <a:solidFill>
                  <a:srgbClr val="FF0000"/>
                </a:solidFill>
              </a:rPr>
              <a:t>knots</a:t>
            </a:r>
            <a:endParaRPr lang="de-DE" sz="1600" dirty="0">
              <a:solidFill>
                <a:srgbClr val="FF0000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CA3F322-41B1-4560-B138-8154B6811A3D}"/>
              </a:ext>
            </a:extLst>
          </p:cNvPr>
          <p:cNvSpPr txBox="1"/>
          <p:nvPr/>
        </p:nvSpPr>
        <p:spPr>
          <a:xfrm>
            <a:off x="2233917" y="2660366"/>
            <a:ext cx="23037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rgbClr val="FF0000"/>
                </a:solidFill>
              </a:rPr>
              <a:t>Goal:</a:t>
            </a:r>
          </a:p>
          <a:p>
            <a:r>
              <a:rPr lang="de-DE" sz="1600" dirty="0">
                <a:solidFill>
                  <a:srgbClr val="FF0000"/>
                </a:solidFill>
              </a:rPr>
              <a:t>Optimal </a:t>
            </a:r>
            <a:r>
              <a:rPr lang="de-DE" sz="1600" dirty="0" err="1">
                <a:solidFill>
                  <a:srgbClr val="FF0000"/>
                </a:solidFill>
              </a:rPr>
              <a:t>Trajectories</a:t>
            </a:r>
            <a:r>
              <a:rPr lang="de-DE" sz="1600" dirty="0">
                <a:solidFill>
                  <a:srgbClr val="FF0000"/>
                </a:solidFill>
              </a:rPr>
              <a:t> +</a:t>
            </a:r>
          </a:p>
          <a:p>
            <a:r>
              <a:rPr lang="de-DE" sz="1600" dirty="0">
                <a:solidFill>
                  <a:srgbClr val="FF0000"/>
                </a:solidFill>
              </a:rPr>
              <a:t>Optimal Control Inputs</a:t>
            </a:r>
          </a:p>
          <a:p>
            <a:pPr marL="342900" indent="-342900">
              <a:buAutoNum type="arabicPeriod"/>
            </a:pPr>
            <a:endParaRPr lang="de-DE" sz="1600" dirty="0">
              <a:solidFill>
                <a:srgbClr val="FF0000"/>
              </a:solidFill>
            </a:endParaRPr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B2C1ACD2-6D45-41A8-AD09-F6F50E75682B}"/>
              </a:ext>
            </a:extLst>
          </p:cNvPr>
          <p:cNvCxnSpPr>
            <a:cxnSpLocks/>
          </p:cNvCxnSpPr>
          <p:nvPr/>
        </p:nvCxnSpPr>
        <p:spPr>
          <a:xfrm>
            <a:off x="6532880" y="5054600"/>
            <a:ext cx="0" cy="2946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A89329C1-41F0-46DC-AA39-79414AB61851}"/>
              </a:ext>
            </a:extLst>
          </p:cNvPr>
          <p:cNvSpPr txBox="1"/>
          <p:nvPr/>
        </p:nvSpPr>
        <p:spPr>
          <a:xfrm>
            <a:off x="6367780" y="5388215"/>
            <a:ext cx="27135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FF0000"/>
                </a:solidFill>
              </a:rPr>
              <a:t>{Input </a:t>
            </a:r>
            <a:r>
              <a:rPr lang="de-DE" sz="1600" dirty="0" err="1">
                <a:solidFill>
                  <a:srgbClr val="FF0000"/>
                </a:solidFill>
              </a:rPr>
              <a:t>torques</a:t>
            </a:r>
            <a:r>
              <a:rPr lang="de-DE" sz="1600" dirty="0">
                <a:solidFill>
                  <a:srgbClr val="FF0000"/>
                </a:solidFill>
              </a:rPr>
              <a:t>, </a:t>
            </a:r>
            <a:r>
              <a:rPr lang="de-DE" sz="1600" dirty="0" err="1">
                <a:solidFill>
                  <a:srgbClr val="FF0000"/>
                </a:solidFill>
              </a:rPr>
              <a:t>contact</a:t>
            </a:r>
            <a:r>
              <a:rPr lang="de-DE" sz="1600" dirty="0">
                <a:solidFill>
                  <a:srgbClr val="FF0000"/>
                </a:solidFill>
              </a:rPr>
              <a:t> </a:t>
            </a:r>
            <a:r>
              <a:rPr lang="de-DE" sz="1600" dirty="0" err="1">
                <a:solidFill>
                  <a:srgbClr val="FF0000"/>
                </a:solidFill>
              </a:rPr>
              <a:t>forces</a:t>
            </a:r>
            <a:r>
              <a:rPr lang="de-DE" sz="1600" dirty="0">
                <a:solidFill>
                  <a:srgbClr val="FF000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92636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9" grpId="0"/>
      <p:bldP spid="12" grpId="0"/>
      <p:bldP spid="16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F94B09-CB29-4013-8E1F-0E4391BFE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4F2B90-2345-42C1-B8FD-6493975C3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Load </a:t>
            </a:r>
            <a:r>
              <a:rPr lang="de-DE" dirty="0" err="1"/>
              <a:t>robot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For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knot</a:t>
            </a:r>
            <a:r>
              <a:rPr lang="de-DE" dirty="0"/>
              <a:t>: </a:t>
            </a:r>
            <a:r>
              <a:rPr lang="de-DE" dirty="0" err="1"/>
              <a:t>Define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Add </a:t>
            </a:r>
            <a:r>
              <a:rPr lang="de-DE" dirty="0" err="1"/>
              <a:t>differentiation</a:t>
            </a:r>
            <a:r>
              <a:rPr lang="de-DE" dirty="0"/>
              <a:t>/</a:t>
            </a:r>
            <a:r>
              <a:rPr lang="de-DE" dirty="0" err="1"/>
              <a:t>integration</a:t>
            </a:r>
            <a:r>
              <a:rPr lang="de-DE" dirty="0"/>
              <a:t> </a:t>
            </a:r>
            <a:r>
              <a:rPr lang="de-DE" dirty="0" err="1"/>
              <a:t>routines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Setup </a:t>
            </a:r>
            <a:r>
              <a:rPr lang="de-DE" dirty="0" err="1"/>
              <a:t>shooting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 err="1"/>
              <a:t>Apply</a:t>
            </a:r>
            <a:r>
              <a:rPr lang="de-DE" dirty="0"/>
              <a:t> </a:t>
            </a:r>
            <a:r>
              <a:rPr lang="de-DE" dirty="0" err="1"/>
              <a:t>solver</a:t>
            </a:r>
            <a:r>
              <a:rPr lang="de-DE" dirty="0"/>
              <a:t> </a:t>
            </a:r>
          </a:p>
          <a:p>
            <a:pPr lvl="1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8CB2913-6EE4-41B2-9847-869D7A7EC6C0}"/>
              </a:ext>
            </a:extLst>
          </p:cNvPr>
          <p:cNvSpPr txBox="1"/>
          <p:nvPr/>
        </p:nvSpPr>
        <p:spPr>
          <a:xfrm>
            <a:off x="1282173" y="5111730"/>
            <a:ext cx="41453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FF0000"/>
                </a:solidFill>
              </a:rPr>
              <a:t>Action Model </a:t>
            </a:r>
            <a:r>
              <a:rPr lang="de-DE" sz="2400" dirty="0"/>
              <a:t>:=</a:t>
            </a:r>
          </a:p>
          <a:p>
            <a:r>
              <a:rPr lang="de-DE" sz="2400" dirty="0"/>
              <a:t>{Dynamics + Costs} for </a:t>
            </a:r>
            <a:r>
              <a:rPr lang="de-DE" sz="2400" dirty="0" err="1"/>
              <a:t>one</a:t>
            </a:r>
            <a:r>
              <a:rPr lang="de-DE" sz="2400" dirty="0"/>
              <a:t> </a:t>
            </a:r>
            <a:r>
              <a:rPr lang="de-DE" sz="2400" dirty="0" err="1"/>
              <a:t>knot</a:t>
            </a:r>
            <a:endParaRPr lang="de-DE" sz="24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A045524-E700-4BB0-874B-FB8E4D27822C}"/>
              </a:ext>
            </a:extLst>
          </p:cNvPr>
          <p:cNvSpPr txBox="1"/>
          <p:nvPr/>
        </p:nvSpPr>
        <p:spPr>
          <a:xfrm>
            <a:off x="6289276" y="5111730"/>
            <a:ext cx="49262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solidFill>
                  <a:srgbClr val="FF0000"/>
                </a:solidFill>
              </a:rPr>
              <a:t>Shooting Problem </a:t>
            </a:r>
            <a:r>
              <a:rPr lang="de-DE" sz="2400" dirty="0"/>
              <a:t>:=</a:t>
            </a:r>
          </a:p>
          <a:p>
            <a:r>
              <a:rPr lang="de-DE" sz="2400" dirty="0"/>
              <a:t>{N Running Models + Terminal Model}</a:t>
            </a:r>
          </a:p>
        </p:txBody>
      </p:sp>
    </p:spTree>
    <p:extLst>
      <p:ext uri="{BB962C8B-B14F-4D97-AF65-F5344CB8AC3E}">
        <p14:creationId xmlns:p14="http://schemas.microsoft.com/office/powerpoint/2010/main" val="957189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13EA67-7798-4F70-BDA6-10E5AFB72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Action Model: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886B1F-7FDA-459D-8721-C3731676E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State</a:t>
            </a:r>
          </a:p>
          <a:p>
            <a:r>
              <a:rPr lang="de-DE" dirty="0" err="1"/>
              <a:t>Cost</a:t>
            </a:r>
            <a:r>
              <a:rPr lang="de-DE" dirty="0"/>
              <a:t> Model</a:t>
            </a:r>
          </a:p>
          <a:p>
            <a:pPr lvl="1"/>
            <a:r>
              <a:rPr lang="de-DE" dirty="0"/>
              <a:t>State/Control</a:t>
            </a:r>
          </a:p>
          <a:p>
            <a:pPr lvl="1"/>
            <a:r>
              <a:rPr lang="de-DE" dirty="0"/>
              <a:t>Frame </a:t>
            </a:r>
            <a:r>
              <a:rPr lang="de-DE" dirty="0" err="1"/>
              <a:t>displacements</a:t>
            </a:r>
            <a:endParaRPr lang="de-DE" dirty="0"/>
          </a:p>
          <a:p>
            <a:pPr lvl="1"/>
            <a:r>
              <a:rPr lang="de-DE" dirty="0" err="1"/>
              <a:t>CoM</a:t>
            </a:r>
            <a:r>
              <a:rPr lang="de-DE" dirty="0"/>
              <a:t>/CMP</a:t>
            </a:r>
          </a:p>
          <a:p>
            <a:r>
              <a:rPr lang="de-DE" dirty="0"/>
              <a:t>Contact Model</a:t>
            </a:r>
          </a:p>
          <a:p>
            <a:pPr lvl="1"/>
            <a:r>
              <a:rPr lang="de-DE" dirty="0"/>
              <a:t>3D/6D </a:t>
            </a:r>
            <a:r>
              <a:rPr lang="de-DE" dirty="0" err="1"/>
              <a:t>contact</a:t>
            </a:r>
            <a:r>
              <a:rPr lang="de-DE" dirty="0"/>
              <a:t> </a:t>
            </a:r>
            <a:r>
              <a:rPr lang="de-DE" dirty="0" err="1"/>
              <a:t>Jacobians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95851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F94B09-CB29-4013-8E1F-0E4391BFE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Goal </a:t>
            </a:r>
            <a:r>
              <a:rPr lang="de-DE" dirty="0" err="1"/>
              <a:t>Reaching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Robotic</a:t>
            </a:r>
            <a:r>
              <a:rPr lang="de-DE" dirty="0"/>
              <a:t> Arm</a:t>
            </a:r>
          </a:p>
        </p:txBody>
      </p:sp>
      <p:pic>
        <p:nvPicPr>
          <p:cNvPr id="4" name="ArmMultipleTargets">
            <a:hlinkClick r:id="" action="ppaction://media"/>
            <a:extLst>
              <a:ext uri="{FF2B5EF4-FFF2-40B4-BE49-F238E27FC236}">
                <a16:creationId xmlns:a16="http://schemas.microsoft.com/office/drawing/2014/main" id="{149FF9F8-6A82-4D7F-B8F1-D8B8F221149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8500" y="1825625"/>
            <a:ext cx="5716588" cy="4351338"/>
          </a:xfrm>
        </p:spPr>
      </p:pic>
    </p:spTree>
    <p:extLst>
      <p:ext uri="{BB962C8B-B14F-4D97-AF65-F5344CB8AC3E}">
        <p14:creationId xmlns:p14="http://schemas.microsoft.com/office/powerpoint/2010/main" val="395391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29814C-FE47-49EC-AD1F-6A456069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Modeling </a:t>
            </a:r>
            <a:r>
              <a:rPr lang="de-DE" dirty="0" err="1"/>
              <a:t>Bipedal</a:t>
            </a:r>
            <a:r>
              <a:rPr lang="de-DE" dirty="0"/>
              <a:t> Walking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4A68A7-7307-434F-92D8-34264124F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dirty="0" err="1"/>
              <a:t>Parameterize</a:t>
            </a:r>
            <a:r>
              <a:rPr lang="de-DE" dirty="0"/>
              <a:t> </a:t>
            </a:r>
            <a:r>
              <a:rPr lang="de-DE" dirty="0" err="1"/>
              <a:t>contact</a:t>
            </a:r>
            <a:r>
              <a:rPr lang="de-DE" dirty="0"/>
              <a:t> </a:t>
            </a:r>
            <a:r>
              <a:rPr lang="de-DE" dirty="0" err="1"/>
              <a:t>sequence</a:t>
            </a:r>
            <a:endParaRPr lang="de-DE" dirty="0"/>
          </a:p>
          <a:p>
            <a:r>
              <a:rPr lang="de-DE" dirty="0" err="1"/>
              <a:t>Define</a:t>
            </a:r>
            <a:r>
              <a:rPr lang="de-DE" dirty="0"/>
              <a:t> </a:t>
            </a:r>
            <a:r>
              <a:rPr lang="de-DE" dirty="0" err="1"/>
              <a:t>shooting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- </a:t>
            </a:r>
            <a:r>
              <a:rPr lang="de-DE" dirty="0" err="1"/>
              <a:t>Locomotion</a:t>
            </a:r>
            <a:r>
              <a:rPr lang="de-DE" dirty="0"/>
              <a:t> </a:t>
            </a:r>
            <a:r>
              <a:rPr lang="de-DE" dirty="0" err="1"/>
              <a:t>phases</a:t>
            </a:r>
            <a:r>
              <a:rPr lang="de-DE" dirty="0"/>
              <a:t>: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Create individual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models</a:t>
            </a:r>
            <a:endParaRPr lang="de-DE" dirty="0"/>
          </a:p>
          <a:p>
            <a:pPr lvl="1"/>
            <a:r>
              <a:rPr lang="de-DE" dirty="0"/>
              <a:t>6D multi-</a:t>
            </a:r>
            <a:r>
              <a:rPr lang="de-DE" dirty="0" err="1"/>
              <a:t>contact</a:t>
            </a:r>
            <a:r>
              <a:rPr lang="de-DE" dirty="0"/>
              <a:t> </a:t>
            </a:r>
            <a:r>
              <a:rPr lang="de-DE" dirty="0" err="1"/>
              <a:t>model</a:t>
            </a:r>
            <a:endParaRPr lang="de-DE" dirty="0"/>
          </a:p>
          <a:p>
            <a:pPr lvl="1"/>
            <a:r>
              <a:rPr lang="de-DE" dirty="0" err="1"/>
              <a:t>Cost</a:t>
            </a:r>
            <a:r>
              <a:rPr lang="de-DE" dirty="0"/>
              <a:t> </a:t>
            </a:r>
            <a:r>
              <a:rPr lang="de-DE" dirty="0" err="1"/>
              <a:t>model</a:t>
            </a:r>
            <a:r>
              <a:rPr lang="de-DE" dirty="0"/>
              <a:t> (</a:t>
            </a:r>
            <a:r>
              <a:rPr lang="de-DE" dirty="0" err="1"/>
              <a:t>CoM</a:t>
            </a:r>
            <a:r>
              <a:rPr lang="de-DE" dirty="0"/>
              <a:t> &amp; </a:t>
            </a:r>
            <a:r>
              <a:rPr lang="de-DE" dirty="0" err="1"/>
              <a:t>foot</a:t>
            </a:r>
            <a:r>
              <a:rPr lang="de-DE" dirty="0"/>
              <a:t> </a:t>
            </a:r>
            <a:r>
              <a:rPr lang="de-DE" dirty="0" err="1"/>
              <a:t>tracking</a:t>
            </a:r>
            <a:r>
              <a:rPr lang="de-DE" dirty="0"/>
              <a:t>, </a:t>
            </a:r>
            <a:r>
              <a:rPr lang="de-DE" dirty="0" err="1"/>
              <a:t>friction</a:t>
            </a:r>
            <a:r>
              <a:rPr lang="de-DE" dirty="0"/>
              <a:t> </a:t>
            </a:r>
            <a:r>
              <a:rPr lang="de-DE" dirty="0" err="1"/>
              <a:t>cone</a:t>
            </a:r>
            <a:r>
              <a:rPr lang="de-DE" dirty="0"/>
              <a:t>, </a:t>
            </a:r>
            <a:r>
              <a:rPr lang="de-DE" dirty="0" err="1"/>
              <a:t>state</a:t>
            </a:r>
            <a:r>
              <a:rPr lang="de-DE" dirty="0"/>
              <a:t>, </a:t>
            </a:r>
            <a:r>
              <a:rPr lang="de-DE" dirty="0" err="1"/>
              <a:t>control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Differential &amp; Integration Rules</a:t>
            </a:r>
          </a:p>
          <a:p>
            <a:r>
              <a:rPr lang="de-DE" dirty="0"/>
              <a:t>(Pseudo-) Impulse </a:t>
            </a:r>
            <a:r>
              <a:rPr lang="de-DE" dirty="0" err="1"/>
              <a:t>model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2"/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3E8C3368-3649-4D34-AA0D-8E703BD96FA3}"/>
              </a:ext>
            </a:extLst>
          </p:cNvPr>
          <p:cNvGrpSpPr/>
          <p:nvPr/>
        </p:nvGrpSpPr>
        <p:grpSpPr>
          <a:xfrm>
            <a:off x="1183640" y="3050550"/>
            <a:ext cx="5069840" cy="599440"/>
            <a:chOff x="1173480" y="2590800"/>
            <a:chExt cx="5069840" cy="59944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A1A3258B-C672-407D-800B-54DC61F3EC72}"/>
                </a:ext>
              </a:extLst>
            </p:cNvPr>
            <p:cNvSpPr/>
            <p:nvPr/>
          </p:nvSpPr>
          <p:spPr>
            <a:xfrm>
              <a:off x="1173480" y="2590800"/>
              <a:ext cx="1153160" cy="5994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1. Double Support</a:t>
              </a:r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EB8C8D5D-5D7C-4ED1-B104-6979738E60BC}"/>
                </a:ext>
              </a:extLst>
            </p:cNvPr>
            <p:cNvSpPr/>
            <p:nvPr/>
          </p:nvSpPr>
          <p:spPr>
            <a:xfrm>
              <a:off x="2479040" y="2590800"/>
              <a:ext cx="1153160" cy="5994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2. Right </a:t>
              </a:r>
              <a:r>
                <a:rPr lang="de-DE" dirty="0" err="1"/>
                <a:t>Step</a:t>
              </a:r>
              <a:endParaRPr lang="de-DE" dirty="0"/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DB1B9F6B-3780-44CD-867D-2EBFE4F7A69B}"/>
                </a:ext>
              </a:extLst>
            </p:cNvPr>
            <p:cNvSpPr/>
            <p:nvPr/>
          </p:nvSpPr>
          <p:spPr>
            <a:xfrm>
              <a:off x="3784600" y="2590800"/>
              <a:ext cx="1153160" cy="5994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3. Double Support</a:t>
              </a: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616A99FE-EAFA-46CA-828D-1A141B0C7026}"/>
                </a:ext>
              </a:extLst>
            </p:cNvPr>
            <p:cNvSpPr/>
            <p:nvPr/>
          </p:nvSpPr>
          <p:spPr>
            <a:xfrm>
              <a:off x="5090160" y="2590800"/>
              <a:ext cx="1153160" cy="5994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4. </a:t>
              </a:r>
              <a:r>
                <a:rPr lang="de-DE" dirty="0" err="1"/>
                <a:t>Left</a:t>
              </a:r>
              <a:r>
                <a:rPr lang="de-DE" dirty="0"/>
                <a:t> </a:t>
              </a:r>
              <a:r>
                <a:rPr lang="de-DE" dirty="0" err="1"/>
                <a:t>Step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284523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781,4023"/>
  <p:tag name="ORIGINALWIDTH" val="3948,256"/>
  <p:tag name="LATEXADDIN" val="\documentclass{article}&#10;\usepackage{amsmath}&#10;\pagestyle{empty}&#10;\begin{document}&#10;&#10;$$\mathbf{X}^*,\mathbf{U}^*=&#10;\begin{Bmatrix} \mathbf{x}^*_0,\cdots,\mathbf{x}^*_N \\&#10;      \mathbf{u}^*_0,\cdots,\mathbf{u}^*_N&#10;\end{Bmatrix} =&#10;\arg\min_{\mathbf{X},\mathbf{U}} l_N(x_N)+\sum_{k=0}^{N-1} \int_{t_k}^{t_k+\Delta t} l(\mathbf{x},\mathbf{u})dt$$&#10;subject to&#10;$$ \mathbf{\dot{x}} = \mathbf{f}(\mathbf{x},\mathbf{u}).&#10;$$&#10;&#10;\end{document}"/>
  <p:tag name="IGUANATEXSIZE" val="20"/>
  <p:tag name="IGUANATEXCURSOR" val="267"/>
  <p:tag name="TRANSPARENCY" val="Wahr"/>
  <p:tag name="FILENAME" val=""/>
  <p:tag name="LATEXENGINEID" val="0"/>
  <p:tag name="TEMPFOLDER" val="c:\temp\"/>
  <p:tag name="LATEXFORMHEIGHT" val="312"/>
  <p:tag name="LATEXFORMWIDTH" val="384"/>
  <p:tag name="LATEXFORMWRAP" val="Wahr"/>
  <p:tag name="BITMAPVECTOR" val="0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516</Words>
  <Application>Microsoft Office PowerPoint</Application>
  <PresentationFormat>Breitbild</PresentationFormat>
  <Paragraphs>119</Paragraphs>
  <Slides>19</Slides>
  <Notes>3</Notes>
  <HiddenSlides>1</HiddenSlides>
  <MMClips>11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Office</vt:lpstr>
      <vt:lpstr>Acrobat Document</vt:lpstr>
      <vt:lpstr>A Practical Introduction to Crocoddyl</vt:lpstr>
      <vt:lpstr>Overview</vt:lpstr>
      <vt:lpstr>PowerPoint-Präsentation</vt:lpstr>
      <vt:lpstr>Introduction</vt:lpstr>
      <vt:lpstr>Introduction</vt:lpstr>
      <vt:lpstr>Workflow</vt:lpstr>
      <vt:lpstr>Action Model: Components</vt:lpstr>
      <vt:lpstr>Example: Goal Reaching with Robotic Arm</vt:lpstr>
      <vt:lpstr>Modeling Bipedal Walking</vt:lpstr>
      <vt:lpstr>Preliminary Results with RH5</vt:lpstr>
      <vt:lpstr>RH5 Analysis: Bounded Input Torques</vt:lpstr>
      <vt:lpstr>RH5 Analysis: Varying Gait Phases</vt:lpstr>
      <vt:lpstr>RH5 Analysis: Talos vs. RH5</vt:lpstr>
      <vt:lpstr>RH5 Analysis: Init Pose Variants</vt:lpstr>
      <vt:lpstr>RH5 Analysis: State Periodicity</vt:lpstr>
      <vt:lpstr>RH5 Analysis: Legs + Torso</vt:lpstr>
      <vt:lpstr>RH5 Analysis: Stabilizing the Torso</vt:lpstr>
      <vt:lpstr>Lessons Learned</vt:lpstr>
      <vt:lpstr>Related 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Hands-On Introduction to Crocoddyl</dc:title>
  <dc:creator>Julian Eßer</dc:creator>
  <cp:lastModifiedBy>Julian Eßer</cp:lastModifiedBy>
  <cp:revision>88</cp:revision>
  <dcterms:created xsi:type="dcterms:W3CDTF">2020-03-16T08:50:35Z</dcterms:created>
  <dcterms:modified xsi:type="dcterms:W3CDTF">2020-03-17T16:53:01Z</dcterms:modified>
</cp:coreProperties>
</file>

<file path=docProps/thumbnail.jpeg>
</file>